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365760" y="365760"/>
            <a:ext cx="11155680" cy="960120"/>
          </a:xfrm>
          <a:prstGeom prst="round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411480"/>
            <a:ext cx="10972800" cy="868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2800" b="1">
                <a:solidFill>
                  <a:srgbClr val="141414"/>
                </a:solidFill>
                <a:latin typeface="Calibri"/>
              </a:defRPr>
            </a:pPr>
            <a:r>
              <a:t>Sept leçons intemporelles de Confucius pour une vie éclairée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457200" y="1389888"/>
            <a:ext cx="10972800" cy="0"/>
          </a:xfrm>
          <a:prstGeom prst="line">
            <a:avLst/>
          </a:prstGeom>
          <a:ln w="12700">
            <a:solidFill>
              <a:srgbClr val="C8C8C8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Rounded Rectangle 4"/>
          <p:cNvSpPr/>
          <p:nvPr/>
        </p:nvSpPr>
        <p:spPr>
          <a:xfrm>
            <a:off x="502920" y="1801368"/>
            <a:ext cx="3429000" cy="4343400"/>
          </a:xfrm>
          <a:prstGeom prst="round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667512" y="1965960"/>
            <a:ext cx="3099816" cy="38404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600" b="1">
                <a:solidFill>
                  <a:srgbClr val="141414"/>
                </a:solidFill>
                <a:latin typeface="Calibri"/>
              </a:defRPr>
            </a:pPr>
            <a:r>
              <a:t>Leçon 1 : Cultiver la droiture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67512" y="2459736"/>
            <a:ext cx="3099816" cy="34747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spcAft>
                <a:spcPts val="600"/>
              </a:spcAft>
              <a:defRPr sz="1400" b="0">
                <a:solidFill>
                  <a:srgbClr val="141414"/>
                </a:solidFill>
                <a:latin typeface="Calibri"/>
              </a:defRPr>
            </a:pPr>
            <a:r>
              <a:t>Ancrez-vous dans vos valeurs.</a:t>
            </a:r>
          </a:p>
          <a:p>
            <a:pPr algn="l">
              <a:spcAft>
                <a:spcPts val="600"/>
              </a:spcAft>
              <a:defRPr sz="1400" b="0">
                <a:solidFill>
                  <a:srgbClr val="141414"/>
                </a:solidFill>
                <a:latin typeface="Calibri"/>
              </a:defRPr>
            </a:pPr>
            <a:r>
              <a:t>Affrontez les tempêtes avec intégrité.</a:t>
            </a:r>
          </a:p>
          <a:p>
            <a:pPr algn="l">
              <a:spcAft>
                <a:spcPts val="600"/>
              </a:spcAft>
              <a:defRPr sz="1400" b="0">
                <a:solidFill>
                  <a:srgbClr val="141414"/>
                </a:solidFill>
                <a:latin typeface="Calibri"/>
              </a:defRPr>
            </a:pPr>
            <a:r>
              <a:t>Soyez comme un arbre solide.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4187952" y="1801368"/>
            <a:ext cx="3429000" cy="4343400"/>
          </a:xfrm>
          <a:prstGeom prst="round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4352544" y="1965960"/>
            <a:ext cx="3099816" cy="38404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600" b="1">
                <a:solidFill>
                  <a:srgbClr val="141414"/>
                </a:solidFill>
                <a:latin typeface="Calibri"/>
              </a:defRPr>
            </a:pPr>
            <a:r>
              <a:t>Leçon 2 : Maîtriser la parole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352544" y="2459736"/>
            <a:ext cx="3099816" cy="34747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spcAft>
                <a:spcPts val="600"/>
              </a:spcAft>
              <a:defRPr sz="1400" b="0">
                <a:solidFill>
                  <a:srgbClr val="141414"/>
                </a:solidFill>
                <a:latin typeface="Calibri"/>
              </a:defRPr>
            </a:pPr>
            <a:r>
              <a:t>Choisissez vos mots avec soin.</a:t>
            </a:r>
          </a:p>
          <a:p>
            <a:pPr algn="l">
              <a:spcAft>
                <a:spcPts val="600"/>
              </a:spcAft>
              <a:defRPr sz="1400" b="0">
                <a:solidFill>
                  <a:srgbClr val="141414"/>
                </a:solidFill>
                <a:latin typeface="Calibri"/>
              </a:defRPr>
            </a:pPr>
            <a:r>
              <a:t>Vos paroles peuvent nourrir ou blesser.</a:t>
            </a:r>
          </a:p>
          <a:p>
            <a:pPr algn="l">
              <a:spcAft>
                <a:spcPts val="600"/>
              </a:spcAft>
              <a:defRPr sz="1400" b="0">
                <a:solidFill>
                  <a:srgbClr val="141414"/>
                </a:solidFill>
                <a:latin typeface="Calibri"/>
              </a:defRPr>
            </a:pPr>
            <a:r>
              <a:t>Soyez conscient de l'impact de votre discours.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7872984" y="1801368"/>
            <a:ext cx="3429000" cy="4343400"/>
          </a:xfrm>
          <a:prstGeom prst="round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8037576" y="1965960"/>
            <a:ext cx="3099816" cy="38404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600" b="1">
                <a:solidFill>
                  <a:srgbClr val="141414"/>
                </a:solidFill>
                <a:latin typeface="Calibri"/>
              </a:defRPr>
            </a:pPr>
            <a:r>
              <a:t>Leçon 3 : Apprendre toute sa vie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8037576" y="2459736"/>
            <a:ext cx="3099816" cy="34747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spcAft>
                <a:spcPts val="600"/>
              </a:spcAft>
              <a:defRPr sz="1400" b="0">
                <a:solidFill>
                  <a:srgbClr val="141414"/>
                </a:solidFill>
                <a:latin typeface="Calibri"/>
              </a:defRPr>
            </a:pPr>
            <a:r>
              <a:t>Considérez la sagesse comme un voyage.</a:t>
            </a:r>
          </a:p>
          <a:p>
            <a:pPr algn="l">
              <a:spcAft>
                <a:spcPts val="600"/>
              </a:spcAft>
              <a:defRPr sz="1400" b="0">
                <a:solidFill>
                  <a:srgbClr val="141414"/>
                </a:solidFill>
                <a:latin typeface="Calibri"/>
              </a:defRPr>
            </a:pPr>
            <a:r>
              <a:t>Chaque jour est une nouvelle page.</a:t>
            </a:r>
          </a:p>
          <a:p>
            <a:pPr algn="l">
              <a:spcAft>
                <a:spcPts val="600"/>
              </a:spcAft>
              <a:defRPr sz="1400" b="0">
                <a:solidFill>
                  <a:srgbClr val="141414"/>
                </a:solidFill>
                <a:latin typeface="Calibri"/>
              </a:defRPr>
            </a:pPr>
            <a:r>
              <a:t>Restez curieux et ouvert à l'apprentissage.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9814255" y="6419088"/>
            <a:ext cx="1947671" cy="310896"/>
          </a:xfrm>
          <a:prstGeom prst="round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9859975" y="6446520"/>
            <a:ext cx="1874519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defRPr sz="1000" b="0">
                <a:solidFill>
                  <a:srgbClr val="696969"/>
                </a:solidFill>
                <a:latin typeface="Calibri"/>
              </a:defRPr>
            </a:pPr>
            <a:r>
              <a:t>sagessesintemporelles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