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yA Poncho" initials="AP" lastIdx="2" clrIdx="0">
    <p:extLst>
      <p:ext uri="{19B8F6BF-5375-455C-9EA6-DF929625EA0E}">
        <p15:presenceInfo xmlns:p15="http://schemas.microsoft.com/office/powerpoint/2012/main" userId="AyA Ponch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2CEB9A-6063-48F6-9EE4-8FB775B205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5653E9E-42B8-46A0-8B71-BA27FEBEB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250173-D7CE-4009-83BE-4DD0A2DFC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ACC1E3-893A-4474-93EB-3C63842AC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0D5343-12CE-45DE-A8BF-43A42CF4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489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854E0C-C8CE-4011-A1C9-7692981A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F117CE4-9D98-4BA0-9F95-36965AF1A4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683720-47CB-48C5-9F33-2C1AFCBF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12BCD-F875-4B16-A00D-0F1D07091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3FEB2A-7268-4F77-9EDC-4AF964A2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58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C10CAD6-5369-4FB2-81E7-817190B2FD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3E50F2-736B-4B60-946E-F9161A665F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79CA4F-6B29-4BDD-A82B-FB857C937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2B4BEE-6AC3-4406-9706-6763334E3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E7FCE9-26BF-4F15-AC75-108A0369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794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A617A0-A181-4F37-A559-F0F2A8BE0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6AA58A-A185-42A5-BDC7-4B95B9051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A9C3D6-3133-4BFA-8C26-2665086E3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83C374-041D-48B8-9BB4-8F55E2670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01D3B8-297C-429E-8B04-5B0EF33CC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568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520EDB-DDAB-43AA-B032-7CBC6EA6E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693EBE-67FD-4B30-9832-30E56F7A41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51B91A-00B7-4281-A1C4-9C8EEC2FB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E9D285-0BC4-4DC4-BBAD-7D2BA531B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BA2EEF-E96D-44C9-828F-BD4058773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73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8C508-B854-46C8-97B9-2AC5049AE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EB132D-B93B-49E2-91CB-AB46D5415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55E5B1A-8B9E-45D5-99DD-1BBD46303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77B31D4-807B-4A6F-9B6A-F25F34695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A4BF158-0D12-4BFC-AE43-6E102DA1A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FF64B63-6B48-454C-9E71-9252F66B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33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2FDAA-6F10-4CAE-B9E3-0F0489C35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B4406A-506A-4E25-B36E-14D37F972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E52D0C-523B-4C82-8566-9220AAFF5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24E0C8-7DF0-4794-9F11-1248AB541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1CFD10-C646-4C86-AA28-7E6FFA4CD6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94E71F2-EF87-4A41-ADBB-8E1CBDBF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DBC57C3-BD58-4EC0-AA4E-5A40AAC2C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280FC01-9445-4FA6-8E11-273C4220A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8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770A32-772B-4278-BA61-A7FF051BA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7DF13E-2D15-4CC6-BE88-A4B7E6CE8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6DB1EA-5697-4E96-A48A-5CBDCB41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0F2F46B-502F-4DA6-9E18-C04CD7BFF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280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E9150AA-0C9F-4E42-94F9-E17274B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BBE5993-2D1E-450D-B557-05E2FFBB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AD44B5-5241-4D1E-91DC-E92E70F2E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571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E85726-5E0F-4F8E-BCD2-805C4EEF0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56DD62-1267-4051-A219-9A340A962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77EAEE-7C68-4AD8-A389-2090C44BB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56CFAA-5CBE-41BD-98B9-29DCD8F9D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4BD993-ADDA-4369-80A1-3909DF417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0A0024-4A37-4278-8DE5-923EE9297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548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06E58-6ED1-485C-9E9C-8BB6232F6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DACCD0C-F338-4625-B3F0-921E78C08A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B2C396-C1A2-4AE7-A2D2-A1ED276A2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D48E11-DE79-478F-9545-1622394B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6D81EAD-A20C-45EE-AF04-B960E088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9AF75A5-A394-4DF2-B911-C8D6B1CEC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3916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4C3256E-1D12-4FBD-8DD8-FEF39047D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932FC6-C274-49F6-A3C3-AB03222D6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996D27-41BD-4C9C-B9AF-25122F3D3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11C1-EEC8-4C09-BB75-C810AB58FC64}" type="datetimeFigureOut">
              <a:rPr lang="fr-FR" smtClean="0"/>
              <a:t>11/01/2021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C5638B-6E0E-42DA-9837-C953DB656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73669A-B2BA-405A-A5CB-C9DC307AE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42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80B37C-2C8C-4EF2-8F57-33A5D36F0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791065"/>
          </a:xfrm>
        </p:spPr>
        <p:txBody>
          <a:bodyPr/>
          <a:lstStyle/>
          <a:p>
            <a:r>
              <a:rPr lang="fr-FR" dirty="0">
                <a:latin typeface="+mn-lt"/>
              </a:rPr>
              <a:t>Target</a:t>
            </a:r>
            <a:r>
              <a:rPr lang="fr-FR" dirty="0">
                <a:solidFill>
                  <a:srgbClr val="FF0000"/>
                </a:solidFill>
                <a:latin typeface="+mn-lt"/>
              </a:rPr>
              <a:t>Mania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380BAE9-F02A-43B0-8DCA-C83686184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286157"/>
          </a:xfrm>
        </p:spPr>
        <p:txBody>
          <a:bodyPr>
            <a:normAutofit/>
          </a:bodyPr>
          <a:lstStyle/>
          <a:p>
            <a:r>
              <a:rPr lang="fr-FR" dirty="0"/>
              <a:t>Délivrabilité</a:t>
            </a:r>
          </a:p>
          <a:p>
            <a:r>
              <a:rPr lang="fr-FR" dirty="0"/>
              <a:t>Gestion de la pression par domaine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238188A-B489-45B1-87E7-64442C626BD2}"/>
              </a:ext>
            </a:extLst>
          </p:cNvPr>
          <p:cNvSpPr txBox="1"/>
          <p:nvPr/>
        </p:nvSpPr>
        <p:spPr>
          <a:xfrm>
            <a:off x="8409107" y="5061395"/>
            <a:ext cx="36233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Proposition pression par domaine</a:t>
            </a:r>
          </a:p>
          <a:p>
            <a:r>
              <a:rPr lang="fr-FR" sz="1400" dirty="0"/>
              <a:t>xx/xx/2021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BB4B789-B192-452C-8205-7B372AAAA9B2}"/>
              </a:ext>
            </a:extLst>
          </p:cNvPr>
          <p:cNvSpPr txBox="1"/>
          <p:nvPr/>
        </p:nvSpPr>
        <p:spPr>
          <a:xfrm>
            <a:off x="10391535" y="6334780"/>
            <a:ext cx="3363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TargetMania</a:t>
            </a:r>
          </a:p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www.targetmnia.com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FFD1ACF-38C8-4088-976E-62C5F5D1493A}"/>
              </a:ext>
            </a:extLst>
          </p:cNvPr>
          <p:cNvSpPr txBox="1"/>
          <p:nvPr/>
        </p:nvSpPr>
        <p:spPr>
          <a:xfrm>
            <a:off x="2732814" y="5227805"/>
            <a:ext cx="33631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4175213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77AD662-90ED-49C1-BC25-6723E47E8D10}"/>
              </a:ext>
            </a:extLst>
          </p:cNvPr>
          <p:cNvCxnSpPr/>
          <p:nvPr/>
        </p:nvCxnSpPr>
        <p:spPr>
          <a:xfrm>
            <a:off x="331012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7B7073D2-0176-4C76-9DB2-69C477ED94BF}"/>
              </a:ext>
            </a:extLst>
          </p:cNvPr>
          <p:cNvSpPr/>
          <p:nvPr/>
        </p:nvSpPr>
        <p:spPr>
          <a:xfrm>
            <a:off x="3264413" y="1289304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1907F33-2A16-4E3B-B23B-550799DE85F2}"/>
              </a:ext>
            </a:extLst>
          </p:cNvPr>
          <p:cNvSpPr/>
          <p:nvPr/>
        </p:nvSpPr>
        <p:spPr>
          <a:xfrm>
            <a:off x="3252221" y="2008632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DBDA418-8391-42A1-B9C8-22B1EAFA8DBB}"/>
              </a:ext>
            </a:extLst>
          </p:cNvPr>
          <p:cNvSpPr/>
          <p:nvPr/>
        </p:nvSpPr>
        <p:spPr>
          <a:xfrm>
            <a:off x="3258317" y="2819400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26B8C8B1-6223-476E-AB47-D063CB71E46A}"/>
              </a:ext>
            </a:extLst>
          </p:cNvPr>
          <p:cNvSpPr/>
          <p:nvPr/>
        </p:nvSpPr>
        <p:spPr>
          <a:xfrm>
            <a:off x="3262887" y="3630168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A1EEC08-AEA3-4076-871D-CA50E3A4AB1D}"/>
              </a:ext>
            </a:extLst>
          </p:cNvPr>
          <p:cNvSpPr/>
          <p:nvPr/>
        </p:nvSpPr>
        <p:spPr>
          <a:xfrm>
            <a:off x="3250695" y="4349496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63BB849E-DBCF-4E22-AE97-4C8E082863A3}"/>
              </a:ext>
            </a:extLst>
          </p:cNvPr>
          <p:cNvSpPr/>
          <p:nvPr/>
        </p:nvSpPr>
        <p:spPr>
          <a:xfrm>
            <a:off x="3256791" y="5160264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9F8C230-69A8-4FF0-9D77-03EC0B6AF9F8}"/>
              </a:ext>
            </a:extLst>
          </p:cNvPr>
          <p:cNvSpPr txBox="1"/>
          <p:nvPr/>
        </p:nvSpPr>
        <p:spPr>
          <a:xfrm>
            <a:off x="3822192" y="1136262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Contexte et objectifs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5D52DD8-9413-48E5-8287-CE3DFE89F58F}"/>
              </a:ext>
            </a:extLst>
          </p:cNvPr>
          <p:cNvSpPr txBox="1"/>
          <p:nvPr/>
        </p:nvSpPr>
        <p:spPr>
          <a:xfrm>
            <a:off x="3822192" y="1823966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Péri---------mètre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5947A6C-6B86-40FD-9FAB-8E501A06ED46}"/>
              </a:ext>
            </a:extLst>
          </p:cNvPr>
          <p:cNvSpPr txBox="1"/>
          <p:nvPr/>
        </p:nvSpPr>
        <p:spPr>
          <a:xfrm>
            <a:off x="3822192" y="2634734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Règle à mettre en place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20F3DCF-2AFF-4702-BF04-EF6391B36EE4}"/>
              </a:ext>
            </a:extLst>
          </p:cNvPr>
          <p:cNvSpPr txBox="1"/>
          <p:nvPr/>
        </p:nvSpPr>
        <p:spPr>
          <a:xfrm>
            <a:off x="3822192" y="3445502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Recommandations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FB84AD7-8EDF-47CB-8DDB-A4D361EE6496}"/>
              </a:ext>
            </a:extLst>
          </p:cNvPr>
          <p:cNvSpPr txBox="1"/>
          <p:nvPr/>
        </p:nvSpPr>
        <p:spPr>
          <a:xfrm>
            <a:off x="3822192" y="4164830"/>
            <a:ext cx="2478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Prochaines étapes--------------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4B2FB-4E7D-49ED-87F9-B77D2833B327}"/>
              </a:ext>
            </a:extLst>
          </p:cNvPr>
          <p:cNvSpPr txBox="1"/>
          <p:nvPr/>
        </p:nvSpPr>
        <p:spPr>
          <a:xfrm>
            <a:off x="3822192" y="5030462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Annex------------es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92155C4-4129-497E-A3CE-B9EA216D732B}"/>
              </a:ext>
            </a:extLst>
          </p:cNvPr>
          <p:cNvSpPr txBox="1"/>
          <p:nvPr/>
        </p:nvSpPr>
        <p:spPr>
          <a:xfrm>
            <a:off x="1035557" y="3076170"/>
            <a:ext cx="1497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Target</a:t>
            </a:r>
            <a:r>
              <a:rPr lang="fr-FR" dirty="0">
                <a:solidFill>
                  <a:srgbClr val="FF0000"/>
                </a:solidFill>
              </a:rPr>
              <a:t>Mania</a:t>
            </a:r>
          </a:p>
        </p:txBody>
      </p:sp>
    </p:spTree>
    <p:extLst>
      <p:ext uri="{BB962C8B-B14F-4D97-AF65-F5344CB8AC3E}">
        <p14:creationId xmlns:p14="http://schemas.microsoft.com/office/powerpoint/2010/main" val="3264328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52580-B886-4C4D-8D54-39F1E77F5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 et objectifs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EF18C-7E6F-4F27-8F0F-94BD8458CA5E}"/>
              </a:ext>
            </a:extLst>
          </p:cNvPr>
          <p:cNvSpPr txBox="1"/>
          <p:nvPr/>
        </p:nvSpPr>
        <p:spPr>
          <a:xfrm>
            <a:off x="671119" y="2114025"/>
            <a:ext cx="11090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gestion de délivrabilité d’un email est une élément fondamental dans l’ouverture d’une campagne emailing.</a:t>
            </a:r>
          </a:p>
          <a:p>
            <a:r>
              <a:rPr lang="fr-FR" dirty="0"/>
              <a:t>Les principaux fournisseurs d’adresses emails comme Google et Microsoft ont des politiques et pratiques propres concernant la mise en boite principal et la réputation du diffuseur.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834AE0-F863-42A3-BB20-1409D8310C35}"/>
              </a:ext>
            </a:extLst>
          </p:cNvPr>
          <p:cNvSpPr txBox="1"/>
          <p:nvPr/>
        </p:nvSpPr>
        <p:spPr>
          <a:xfrm>
            <a:off x="587229" y="1610686"/>
            <a:ext cx="203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Contexte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4A89BE7-A23C-43EF-89F1-5D5826FA6E01}"/>
              </a:ext>
            </a:extLst>
          </p:cNvPr>
          <p:cNvSpPr txBox="1"/>
          <p:nvPr/>
        </p:nvSpPr>
        <p:spPr>
          <a:xfrm>
            <a:off x="672517" y="3709333"/>
            <a:ext cx="11090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/>
              <a:t>Rappeler les règles actuelles de qualification des inactifs chez #client#</a:t>
            </a:r>
          </a:p>
          <a:p>
            <a:pPr marL="285750" indent="-285750">
              <a:buFontTx/>
              <a:buChar char="-"/>
            </a:pPr>
            <a:r>
              <a:rPr lang="fr-FR" dirty="0"/>
              <a:t>Présenter l’utilisation de ces règles dans les campagnes en #20XX#</a:t>
            </a:r>
          </a:p>
          <a:p>
            <a:pPr marL="285750" indent="-285750">
              <a:buFontTx/>
              <a:buChar char="-"/>
            </a:pPr>
            <a:r>
              <a:rPr lang="fr-FR" dirty="0"/>
              <a:t>Analyser les dernières campagnes inactives</a:t>
            </a:r>
          </a:p>
          <a:p>
            <a:pPr marL="285750" indent="-285750">
              <a:buFontTx/>
              <a:buChar char="-"/>
            </a:pPr>
            <a:r>
              <a:rPr lang="fr-FR" dirty="0"/>
              <a:t>Proposer un plan d’actions pour les futures campagnes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DBAD7EB-AD57-4B88-9E7B-CC865B93868B}"/>
              </a:ext>
            </a:extLst>
          </p:cNvPr>
          <p:cNvSpPr txBox="1"/>
          <p:nvPr/>
        </p:nvSpPr>
        <p:spPr>
          <a:xfrm>
            <a:off x="588627" y="3205994"/>
            <a:ext cx="203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Objectifs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98953E2-D25F-4A61-B227-B786F80F2A35}"/>
              </a:ext>
            </a:extLst>
          </p:cNvPr>
          <p:cNvSpPr txBox="1"/>
          <p:nvPr/>
        </p:nvSpPr>
        <p:spPr>
          <a:xfrm>
            <a:off x="664128" y="5546524"/>
            <a:ext cx="11090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Garder un bon score de réputation auprès de tous les fournisseurs d’adresses email pour garantir un excellente délivrabilité des campagnes #client#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D6A377CF-A95A-490F-9CEA-310BE851C96E}"/>
              </a:ext>
            </a:extLst>
          </p:cNvPr>
          <p:cNvSpPr txBox="1"/>
          <p:nvPr/>
        </p:nvSpPr>
        <p:spPr>
          <a:xfrm>
            <a:off x="580238" y="5043185"/>
            <a:ext cx="2030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Enjeux</a:t>
            </a:r>
          </a:p>
        </p:txBody>
      </p:sp>
    </p:spTree>
    <p:extLst>
      <p:ext uri="{BB962C8B-B14F-4D97-AF65-F5344CB8AC3E}">
        <p14:creationId xmlns:p14="http://schemas.microsoft.com/office/powerpoint/2010/main" val="701364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01F8CC-3E6F-4782-B72C-EED6F7073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Historique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9224EF-F41F-4429-ACF0-42AF9618A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règles actuelles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r>
              <a:rPr lang="fr-FR" dirty="0">
                <a:highlight>
                  <a:srgbClr val="FF0000"/>
                </a:highlight>
              </a:rPr>
              <a:t>Gestion des inactifs ?</a:t>
            </a:r>
          </a:p>
          <a:p>
            <a:pPr marL="0" indent="0">
              <a:buNone/>
            </a:pPr>
            <a:r>
              <a:rPr lang="fr-FR" dirty="0">
                <a:highlight>
                  <a:srgbClr val="FF0000"/>
                </a:highlight>
              </a:rPr>
              <a:t>pression commerciale?</a:t>
            </a:r>
          </a:p>
        </p:txBody>
      </p:sp>
    </p:spTree>
    <p:extLst>
      <p:ext uri="{BB962C8B-B14F-4D97-AF65-F5344CB8AC3E}">
        <p14:creationId xmlns:p14="http://schemas.microsoft.com/office/powerpoint/2010/main" val="1954986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4F0A5-4840-4494-A418-75E0E7E14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Règle à mettre en place</a:t>
            </a:r>
          </a:p>
        </p:txBody>
      </p:sp>
      <p:graphicFrame>
        <p:nvGraphicFramePr>
          <p:cNvPr id="7" name="Tableau 8">
            <a:extLst>
              <a:ext uri="{FF2B5EF4-FFF2-40B4-BE49-F238E27FC236}">
                <a16:creationId xmlns:a16="http://schemas.microsoft.com/office/drawing/2014/main" id="{646E1CDD-8BFC-47C9-B013-1130A08672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390975"/>
              </p:ext>
            </p:extLst>
          </p:nvPr>
        </p:nvGraphicFramePr>
        <p:xfrm>
          <a:off x="265652" y="1474643"/>
          <a:ext cx="11660696" cy="41148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32513">
                  <a:extLst>
                    <a:ext uri="{9D8B030D-6E8A-4147-A177-3AD203B41FA5}">
                      <a16:colId xmlns:a16="http://schemas.microsoft.com/office/drawing/2014/main" val="2114855923"/>
                    </a:ext>
                  </a:extLst>
                </a:gridCol>
                <a:gridCol w="1895912">
                  <a:extLst>
                    <a:ext uri="{9D8B030D-6E8A-4147-A177-3AD203B41FA5}">
                      <a16:colId xmlns:a16="http://schemas.microsoft.com/office/drawing/2014/main" val="4106985319"/>
                    </a:ext>
                  </a:extLst>
                </a:gridCol>
                <a:gridCol w="3355597">
                  <a:extLst>
                    <a:ext uri="{9D8B030D-6E8A-4147-A177-3AD203B41FA5}">
                      <a16:colId xmlns:a16="http://schemas.microsoft.com/office/drawing/2014/main" val="3912988682"/>
                    </a:ext>
                  </a:extLst>
                </a:gridCol>
                <a:gridCol w="1786855">
                  <a:extLst>
                    <a:ext uri="{9D8B030D-6E8A-4147-A177-3AD203B41FA5}">
                      <a16:colId xmlns:a16="http://schemas.microsoft.com/office/drawing/2014/main" val="2941802879"/>
                    </a:ext>
                  </a:extLst>
                </a:gridCol>
                <a:gridCol w="1963024">
                  <a:extLst>
                    <a:ext uri="{9D8B030D-6E8A-4147-A177-3AD203B41FA5}">
                      <a16:colId xmlns:a16="http://schemas.microsoft.com/office/drawing/2014/main" val="3335795959"/>
                    </a:ext>
                  </a:extLst>
                </a:gridCol>
                <a:gridCol w="1526795">
                  <a:extLst>
                    <a:ext uri="{9D8B030D-6E8A-4147-A177-3AD203B41FA5}">
                      <a16:colId xmlns:a16="http://schemas.microsoft.com/office/drawing/2014/main" val="1446622296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Gmail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Règles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Actifs</a:t>
                      </a:r>
                    </a:p>
                    <a:p>
                      <a:r>
                        <a:rPr lang="fr-FR" dirty="0"/>
                        <a:t>Activité depuis moins de 14 mois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fr-FR" dirty="0"/>
                        <a:t>Inactifs</a:t>
                      </a:r>
                    </a:p>
                    <a:p>
                      <a:r>
                        <a:rPr lang="fr-FR" dirty="0"/>
                        <a:t>Activité depuis plus de 14 mois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662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Caractéristiques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par jour</a:t>
                      </a:r>
                    </a:p>
                    <a:p>
                      <a:r>
                        <a:rPr lang="fr-FR" dirty="0"/>
                        <a:t>4 messages max par semaine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fr-FR" dirty="0"/>
                        <a:t>0 message (exclus des campagnes)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43911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Microsoft</a:t>
                      </a:r>
                    </a:p>
                    <a:p>
                      <a:endParaRPr lang="fr-F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Règles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Actifs</a:t>
                      </a:r>
                    </a:p>
                    <a:p>
                      <a:r>
                        <a:rPr lang="fr-FR" dirty="0"/>
                        <a:t>Activité depuis moins de 2 mois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Inactifs 2-3M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Inactifs 3-6M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Inactifs 6M+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52305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Caractéristiques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par jour</a:t>
                      </a:r>
                    </a:p>
                    <a:p>
                      <a:r>
                        <a:rPr lang="fr-FR" dirty="0"/>
                        <a:t>4 messages max par semaine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par semaine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toutes les 2 semaines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par mois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921553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Autres domaines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Règles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Actifs</a:t>
                      </a:r>
                    </a:p>
                    <a:p>
                      <a:r>
                        <a:rPr lang="fr-FR" dirty="0"/>
                        <a:t>Activité depuis moins de 10 mois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fr-FR" dirty="0"/>
                        <a:t>Inactifs</a:t>
                      </a:r>
                    </a:p>
                    <a:p>
                      <a:r>
                        <a:rPr lang="fr-FR" dirty="0"/>
                        <a:t>Activité depuis plus de 10 mois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16347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chemeClr val="bg1"/>
                          </a:solidFill>
                        </a:rPr>
                        <a:t>Caractéristiques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 message max par jour</a:t>
                      </a:r>
                    </a:p>
                    <a:p>
                      <a:r>
                        <a:rPr lang="fr-FR" dirty="0"/>
                        <a:t>4 messages max par semaine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fr-FR" dirty="0"/>
                        <a:t>0 message (</a:t>
                      </a:r>
                      <a:r>
                        <a:rPr lang="fr-FR" dirty="0" err="1"/>
                        <a:t>exlus</a:t>
                      </a:r>
                      <a:r>
                        <a:rPr lang="fr-FR" dirty="0"/>
                        <a:t> des campagnes)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973648"/>
                  </a:ext>
                </a:extLst>
              </a:tr>
            </a:tbl>
          </a:graphicData>
        </a:graphic>
      </p:graphicFrame>
      <p:sp>
        <p:nvSpPr>
          <p:cNvPr id="9" name="ZoneTexte 8">
            <a:extLst>
              <a:ext uri="{FF2B5EF4-FFF2-40B4-BE49-F238E27FC236}">
                <a16:creationId xmlns:a16="http://schemas.microsoft.com/office/drawing/2014/main" id="{BBA15D54-8654-40C3-86C8-47E62DADDD26}"/>
              </a:ext>
            </a:extLst>
          </p:cNvPr>
          <p:cNvSpPr txBox="1"/>
          <p:nvPr/>
        </p:nvSpPr>
        <p:spPr>
          <a:xfrm>
            <a:off x="691661" y="5775631"/>
            <a:ext cx="8522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Précisions</a:t>
            </a:r>
          </a:p>
          <a:p>
            <a:pPr marL="285750" indent="-285750">
              <a:buFontTx/>
              <a:buChar char="-"/>
            </a:pPr>
            <a:r>
              <a:rPr lang="fr-FR" dirty="0"/>
              <a:t>Recalcul des flags inactifs fait le dernier jour du mois</a:t>
            </a:r>
          </a:p>
          <a:p>
            <a:pPr marL="285750" indent="-285750">
              <a:buFontTx/>
              <a:buChar char="-"/>
            </a:pPr>
            <a:r>
              <a:rPr lang="fr-FR" dirty="0"/>
              <a:t>Pas d’historique des flags inactifs (hors mois en cours)</a:t>
            </a:r>
          </a:p>
        </p:txBody>
      </p:sp>
    </p:spTree>
    <p:extLst>
      <p:ext uri="{BB962C8B-B14F-4D97-AF65-F5344CB8AC3E}">
        <p14:creationId xmlns:p14="http://schemas.microsoft.com/office/powerpoint/2010/main" val="4169944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A15723-8A0F-4012-9E7C-6C5DA27DA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Recommandations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BE23CB5-8407-4C6B-B420-34380CB2F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Points d’action</a:t>
            </a:r>
          </a:p>
          <a:p>
            <a:endParaRPr lang="fr-FR" dirty="0"/>
          </a:p>
          <a:p>
            <a:r>
              <a:rPr lang="fr-FR" dirty="0"/>
              <a:t> historiser le flag des inactifs, pour permettre le suivi dans le temps, l’évolution du comportement d’un destinataire et ainsi déterminer l’origine de son réveil</a:t>
            </a:r>
          </a:p>
          <a:p>
            <a:endParaRPr lang="fr-FR" dirty="0"/>
          </a:p>
          <a:p>
            <a:r>
              <a:rPr lang="fr-FR" dirty="0"/>
              <a:t>Maintenir la dilution des inactifs dans les campagnes classiques : les campagnes dédiés est dangereux pour la réputation</a:t>
            </a:r>
          </a:p>
          <a:p>
            <a:endParaRPr lang="fr-FR" dirty="0"/>
          </a:p>
          <a:p>
            <a:r>
              <a:rPr lang="fr-FR" dirty="0"/>
              <a:t>Affiner les règles d’</a:t>
            </a:r>
            <a:r>
              <a:rPr lang="fr-FR" dirty="0" err="1"/>
              <a:t>inacticité</a:t>
            </a:r>
            <a:r>
              <a:rPr lang="fr-FR" dirty="0"/>
              <a:t> liées aux domaines : avec l’historique, il sera possible d'étudier plus finement les performances de chaque domaine et d’ajuster la qualification d’inactif ainsi que ses quotas d’envois associés.</a:t>
            </a:r>
          </a:p>
        </p:txBody>
      </p:sp>
    </p:spTree>
    <p:extLst>
      <p:ext uri="{BB962C8B-B14F-4D97-AF65-F5344CB8AC3E}">
        <p14:creationId xmlns:p14="http://schemas.microsoft.com/office/powerpoint/2010/main" val="54639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1F16AA-625A-4174-919E-321D18067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8336" y="1131105"/>
            <a:ext cx="7305583" cy="243547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Merci pour votre temps </a:t>
            </a:r>
          </a:p>
          <a:p>
            <a:pPr marL="0" indent="0">
              <a:buNone/>
            </a:pPr>
            <a:r>
              <a:rPr lang="fr-FR" dirty="0"/>
              <a:t>       et votre </a:t>
            </a:r>
            <a:r>
              <a:rPr lang="fr-FR" b="1" dirty="0"/>
              <a:t>confiance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44FFB2-656F-4D28-8037-84AEEA3ECF7B}"/>
              </a:ext>
            </a:extLst>
          </p:cNvPr>
          <p:cNvSpPr txBox="1"/>
          <p:nvPr/>
        </p:nvSpPr>
        <p:spPr>
          <a:xfrm>
            <a:off x="2401515" y="1322705"/>
            <a:ext cx="1542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Target</a:t>
            </a:r>
            <a:r>
              <a:rPr lang="fr-FR" dirty="0">
                <a:solidFill>
                  <a:srgbClr val="FF0000"/>
                </a:solidFill>
              </a:rPr>
              <a:t>Mania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CFC11B7-444C-438E-90A5-7A2AFBA7FE55}"/>
              </a:ext>
            </a:extLst>
          </p:cNvPr>
          <p:cNvSpPr txBox="1"/>
          <p:nvPr/>
        </p:nvSpPr>
        <p:spPr>
          <a:xfrm>
            <a:off x="10391535" y="6334780"/>
            <a:ext cx="3363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TargetMania</a:t>
            </a:r>
          </a:p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www.targetmnia.com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BA22CD83-9788-4628-9B9E-C0F474E3946F}"/>
              </a:ext>
            </a:extLst>
          </p:cNvPr>
          <p:cNvSpPr txBox="1">
            <a:spLocks/>
          </p:cNvSpPr>
          <p:nvPr/>
        </p:nvSpPr>
        <p:spPr>
          <a:xfrm>
            <a:off x="1804889" y="4913249"/>
            <a:ext cx="3827816" cy="1231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Alexandre Planchot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>
                    <a:lumMod val="50000"/>
                  </a:schemeClr>
                </a:solidFill>
              </a:rPr>
              <a:t>a.planchot@targetmania.com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>
                    <a:lumMod val="50000"/>
                  </a:schemeClr>
                </a:solidFill>
              </a:rPr>
              <a:t>+33 6 82 67 55 96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9D3203B-839D-47AE-92E7-C43BACC71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23" y="3329211"/>
            <a:ext cx="1366017" cy="13017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603D54C6-1F96-4FA3-8E49-63036DFDF61B}"/>
              </a:ext>
            </a:extLst>
          </p:cNvPr>
          <p:cNvSpPr/>
          <p:nvPr/>
        </p:nvSpPr>
        <p:spPr>
          <a:xfrm>
            <a:off x="2401515" y="2934603"/>
            <a:ext cx="1579115" cy="1554480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347FE9C-99D7-477D-80D4-2E5EFE744A0D}"/>
              </a:ext>
            </a:extLst>
          </p:cNvPr>
          <p:cNvCxnSpPr/>
          <p:nvPr/>
        </p:nvCxnSpPr>
        <p:spPr>
          <a:xfrm>
            <a:off x="4489704" y="1113214"/>
            <a:ext cx="0" cy="107259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0718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418</Words>
  <Application>Microsoft Office PowerPoint</Application>
  <PresentationFormat>Grand écran</PresentationFormat>
  <Paragraphs>85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TargetMania</vt:lpstr>
      <vt:lpstr>Présentation PowerPoint</vt:lpstr>
      <vt:lpstr>Contexte et objectifs</vt:lpstr>
      <vt:lpstr>Historique</vt:lpstr>
      <vt:lpstr>Règle à mettre en place</vt:lpstr>
      <vt:lpstr>Recommandations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TargetMania</dc:title>
  <dc:creator>AyA Poncho</dc:creator>
  <cp:lastModifiedBy>AyA Poncho</cp:lastModifiedBy>
  <cp:revision>21</cp:revision>
  <dcterms:created xsi:type="dcterms:W3CDTF">2020-12-07T14:56:31Z</dcterms:created>
  <dcterms:modified xsi:type="dcterms:W3CDTF">2021-01-11T14:59:58Z</dcterms:modified>
</cp:coreProperties>
</file>